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0" r:id="rId3"/>
    <p:sldId id="259" r:id="rId4"/>
    <p:sldId id="256" r:id="rId5"/>
    <p:sldId id="257" r:id="rId6"/>
    <p:sldId id="258" r:id="rId7"/>
    <p:sldId id="261" r:id="rId8"/>
    <p:sldId id="262" r:id="rId9"/>
    <p:sldId id="263" r:id="rId10"/>
    <p:sldId id="266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6" d="100"/>
          <a:sy n="76" d="100"/>
        </p:scale>
        <p:origin x="-480" y="1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660137B-B8F7-4E4E-A8C4-4AD724F7A8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5283084E-0811-4CA8-A008-FC3FCACC41C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4DFD4E0-DDCE-4098-9C00-6406B8E19B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49290-78CF-40E1-9476-8A3B577FBC00}" type="datetimeFigureOut">
              <a:rPr lang="en-US" smtClean="0"/>
              <a:t>2/25/2018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487AD07-FA1F-45EA-B28A-92DDEE212F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CDADDC6-FB4B-4BDC-BABA-F6D8D3341E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AFF77-2279-4CAD-92EB-A2EAEE45F7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4995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8C3E125-CB1B-44B8-9495-F5E14080DF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C1DD462D-027F-4A63-B59B-DE8C9B42D0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0D96525-785E-4AE4-9A24-69A0936922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49290-78CF-40E1-9476-8A3B577FBC00}" type="datetimeFigureOut">
              <a:rPr lang="en-US" smtClean="0"/>
              <a:t>2/25/2018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F102DBC-E479-42A5-A20A-C35D91C4DE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05025BC-2CC3-45FF-BAF9-B4620A4DCB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AFF77-2279-4CAD-92EB-A2EAEE45F7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4390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036FA0DC-6D5B-4687-A929-390FA344DFC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CB76DE30-4569-4356-A199-0AEC160C57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99A4C62-CC7B-4A00-BFB5-C3EF9A2096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49290-78CF-40E1-9476-8A3B577FBC00}" type="datetimeFigureOut">
              <a:rPr lang="en-US" smtClean="0"/>
              <a:t>2/25/2018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3223A58-D136-455E-B11D-7D7C6C77FE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74C8565-A154-4661-89CA-FEE3B3A45A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AFF77-2279-4CAD-92EB-A2EAEE45F7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9714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BFAF7B5-B117-43E5-A8F4-25DB798776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85A3610-B845-4A78-9AFD-E79151ED15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6DD3AC5-A234-4E3A-9AA1-7E41DF8888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49290-78CF-40E1-9476-8A3B577FBC00}" type="datetimeFigureOut">
              <a:rPr lang="en-US" smtClean="0"/>
              <a:t>2/25/2018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3B115D1-3FAA-43A9-B885-9C0969F9AC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8FFEF31-C288-4242-B961-C9B41410AD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AFF77-2279-4CAD-92EB-A2EAEE45F7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1639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FF26E31-A2B3-449A-BE10-1EEB643A0F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E64F978B-95D5-43D0-BE2A-929C336951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A5E67F9-A57D-4E39-884F-F2D448EA82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49290-78CF-40E1-9476-8A3B577FBC00}" type="datetimeFigureOut">
              <a:rPr lang="en-US" smtClean="0"/>
              <a:t>2/25/2018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3E3F7F6-6CF6-4677-BF16-31161F5C85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0661574-3A16-4A29-B3F6-A4CA93ED7D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AFF77-2279-4CAD-92EB-A2EAEE45F7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3746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3B8ABAA-0222-4952-BF42-C8A12569E3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D07DECA-D4EE-460C-BEC1-C999D3C81C0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E1C25001-CA14-4283-8FB7-F93A036114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B53AE338-F6DB-4593-8F63-E2C032FBF7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49290-78CF-40E1-9476-8A3B577FBC00}" type="datetimeFigureOut">
              <a:rPr lang="en-US" smtClean="0"/>
              <a:t>2/25/2018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BECA2DF8-EDF9-46E9-AC9B-CEE80E91C6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60BA08E8-40AD-4157-989C-4D6A60F773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AFF77-2279-4CAD-92EB-A2EAEE45F7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1493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09697C1-EDBA-44BC-A27C-C8EEF3C626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12746027-5BAF-4F60-A782-2F3CB7846B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B6230A5C-0F00-42DF-832A-2E307C4DAA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DAD0E8E5-4A0B-4E8D-B189-4C53C94114C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96D3D4FA-BB67-40A4-ADAC-71E3C2FF738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380BB59B-7D2B-4EC4-8936-0A90848F92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49290-78CF-40E1-9476-8A3B577FBC00}" type="datetimeFigureOut">
              <a:rPr lang="en-US" smtClean="0"/>
              <a:t>2/25/2018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1D3050DD-C378-4EC6-8DF7-8A759522A3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FE801D92-2E19-49E6-BB09-1F66F6C9E8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AFF77-2279-4CAD-92EB-A2EAEE45F7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06086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EB327F2-CB14-4655-9800-BDA24C178E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C7E8A308-94E5-499B-9C1F-C4D9C7FD87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49290-78CF-40E1-9476-8A3B577FBC00}" type="datetimeFigureOut">
              <a:rPr lang="en-US" smtClean="0"/>
              <a:t>2/25/2018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4C1C625E-38E8-49AE-807F-4D85DD6269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898E3A73-924E-4CAC-8018-14334FBF94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AFF77-2279-4CAD-92EB-A2EAEE45F7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8937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97A1F855-1B90-45D1-A78C-A3181CDC25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49290-78CF-40E1-9476-8A3B577FBC00}" type="datetimeFigureOut">
              <a:rPr lang="en-US" smtClean="0"/>
              <a:t>2/25/2018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9CD5361B-E888-434E-A92C-E61564CF65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C617C0FB-4B76-4D78-B002-1584E653D3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AFF77-2279-4CAD-92EB-A2EAEE45F7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7233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5E386D5-B781-43ED-8DC9-E7300275C7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F5EC689-31A7-4DFB-A569-787403071E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BE2E9458-2FC2-4473-8810-659B12AE71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D4A1455A-BF05-4C1B-8521-9B9EA53BCF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49290-78CF-40E1-9476-8A3B577FBC00}" type="datetimeFigureOut">
              <a:rPr lang="en-US" smtClean="0"/>
              <a:t>2/25/2018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E8F8A383-DC91-4366-B18F-DD531A3763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476A003D-A219-413F-8D18-915DD45535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AFF77-2279-4CAD-92EB-A2EAEE45F7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6192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84E4BEC-869A-480D-A467-C45899414F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7D52CB8E-9C63-4E48-A977-9260F761172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C651DC89-B3A5-44DD-B801-123F51F81D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87173301-C083-40AF-8102-7DE55203EC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49290-78CF-40E1-9476-8A3B577FBC00}" type="datetimeFigureOut">
              <a:rPr lang="en-US" smtClean="0"/>
              <a:t>2/25/2018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54BB4D69-4C28-41CB-90E3-543395EE64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3565E31D-AA9B-4758-A1E9-37A850E451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AFF77-2279-4CAD-92EB-A2EAEE45F7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4783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A5DA5EB1-37A1-4620-ABC5-92FEC254DC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CA52A85E-762D-49C1-8885-02C8A620D0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BDB3C63-7751-402D-A01F-1B1CEA79D39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749290-78CF-40E1-9476-8A3B577FBC00}" type="datetimeFigureOut">
              <a:rPr lang="en-US" smtClean="0"/>
              <a:t>2/25/2018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FAB07B5-69FC-42C9-B52F-99554FA8755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375B5AF-74F9-41A2-8085-86A172510C6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7AFF77-2279-4CAD-92EB-A2EAEE45F7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1880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9.svg"/><Relationship Id="rId7" Type="http://schemas.openxmlformats.org/officeDocument/2006/relationships/image" Target="../media/image12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10" Type="http://schemas.openxmlformats.org/officeDocument/2006/relationships/image" Target="../media/image15.png"/><Relationship Id="rId4" Type="http://schemas.openxmlformats.org/officeDocument/2006/relationships/image" Target="../media/image9.png"/><Relationship Id="rId9" Type="http://schemas.openxmlformats.org/officeDocument/2006/relationships/image" Target="../media/image1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5" descr="5gAAAABJRU5ErkJggg==">
            <a:extLst>
              <a:ext uri="{FF2B5EF4-FFF2-40B4-BE49-F238E27FC236}">
                <a16:creationId xmlns:a16="http://schemas.microsoft.com/office/drawing/2014/main" xmlns="" id="{D18032C9-6A5B-401D-BC18-2FD3FE2CAB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828800"/>
            <a:ext cx="2362200" cy="1677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1" name="Picture 6" descr="co">
            <a:extLst>
              <a:ext uri="{FF2B5EF4-FFF2-40B4-BE49-F238E27FC236}">
                <a16:creationId xmlns:a16="http://schemas.microsoft.com/office/drawing/2014/main" xmlns="" id="{293BA5B5-59E0-4E34-B8BC-FD8CF937B6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1905001"/>
            <a:ext cx="2579688" cy="164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2" name="Picture 7" descr="co 1">
            <a:extLst>
              <a:ext uri="{FF2B5EF4-FFF2-40B4-BE49-F238E27FC236}">
                <a16:creationId xmlns:a16="http://schemas.microsoft.com/office/drawing/2014/main" xmlns="" id="{9B3A0E9A-3942-40F7-8A38-62DF50DAC4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4343400"/>
            <a:ext cx="2514600" cy="188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3" name="Picture 8" descr="co 2">
            <a:extLst>
              <a:ext uri="{FF2B5EF4-FFF2-40B4-BE49-F238E27FC236}">
                <a16:creationId xmlns:a16="http://schemas.microsoft.com/office/drawing/2014/main" xmlns="" id="{62066156-DBA7-47C1-8A04-331BED0168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4343400"/>
            <a:ext cx="2362200" cy="1817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4" name="Picture 9" descr="co 3">
            <a:extLst>
              <a:ext uri="{FF2B5EF4-FFF2-40B4-BE49-F238E27FC236}">
                <a16:creationId xmlns:a16="http://schemas.microsoft.com/office/drawing/2014/main" xmlns="" id="{EF5B0431-B3A5-4D92-99A1-5ECCD38B63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7200" y="4267201"/>
            <a:ext cx="2362200" cy="192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5" name="Text Box 10">
            <a:extLst>
              <a:ext uri="{FF2B5EF4-FFF2-40B4-BE49-F238E27FC236}">
                <a16:creationId xmlns:a16="http://schemas.microsoft.com/office/drawing/2014/main" xmlns="" id="{6E3A66FB-C855-46A8-B69B-C91EF64FF6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3733801"/>
            <a:ext cx="2362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vi-VN" altLang="en-US" sz="1800"/>
              <a:t>1................................</a:t>
            </a:r>
          </a:p>
        </p:txBody>
      </p:sp>
      <p:sp>
        <p:nvSpPr>
          <p:cNvPr id="12296" name="Text Box 11">
            <a:extLst>
              <a:ext uri="{FF2B5EF4-FFF2-40B4-BE49-F238E27FC236}">
                <a16:creationId xmlns:a16="http://schemas.microsoft.com/office/drawing/2014/main" xmlns="" id="{05761192-2CF4-43BC-8E9C-2307E21FF6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3733801"/>
            <a:ext cx="3048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vi-VN" altLang="en-US" sz="1800"/>
              <a:t>2..........................................</a:t>
            </a:r>
          </a:p>
        </p:txBody>
      </p:sp>
      <p:sp>
        <p:nvSpPr>
          <p:cNvPr id="12297" name="Text Box 12">
            <a:extLst>
              <a:ext uri="{FF2B5EF4-FFF2-40B4-BE49-F238E27FC236}">
                <a16:creationId xmlns:a16="http://schemas.microsoft.com/office/drawing/2014/main" xmlns="" id="{134E6CFD-384C-4709-9C4E-57C146E3A2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53400" y="3733801"/>
            <a:ext cx="2514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vi-VN" altLang="en-US" sz="1800"/>
              <a:t>3..................................</a:t>
            </a:r>
          </a:p>
        </p:txBody>
      </p:sp>
      <p:sp>
        <p:nvSpPr>
          <p:cNvPr id="12298" name="Text Box 13">
            <a:extLst>
              <a:ext uri="{FF2B5EF4-FFF2-40B4-BE49-F238E27FC236}">
                <a16:creationId xmlns:a16="http://schemas.microsoft.com/office/drawing/2014/main" xmlns="" id="{B68C4FE4-F367-4BD2-A905-780D50764F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6400801"/>
            <a:ext cx="2895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vi-VN" altLang="en-US" sz="1800"/>
              <a:t>4.......................................</a:t>
            </a:r>
          </a:p>
        </p:txBody>
      </p:sp>
      <p:sp>
        <p:nvSpPr>
          <p:cNvPr id="12299" name="Text Box 14">
            <a:extLst>
              <a:ext uri="{FF2B5EF4-FFF2-40B4-BE49-F238E27FC236}">
                <a16:creationId xmlns:a16="http://schemas.microsoft.com/office/drawing/2014/main" xmlns="" id="{966539FC-F990-4229-AB71-44CE591283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200" y="6400801"/>
            <a:ext cx="2971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vi-VN" altLang="en-US" sz="1800"/>
              <a:t>5.........................................</a:t>
            </a:r>
          </a:p>
        </p:txBody>
      </p:sp>
      <p:sp>
        <p:nvSpPr>
          <p:cNvPr id="12300" name="Text Box 15">
            <a:extLst>
              <a:ext uri="{FF2B5EF4-FFF2-40B4-BE49-F238E27FC236}">
                <a16:creationId xmlns:a16="http://schemas.microsoft.com/office/drawing/2014/main" xmlns="" id="{390CF4AD-6F75-4E83-8AFF-B4EF9092D8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24800" y="6400801"/>
            <a:ext cx="2743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vi-VN" altLang="en-US" sz="1800"/>
              <a:t>6..................................</a:t>
            </a:r>
          </a:p>
        </p:txBody>
      </p:sp>
      <p:pic>
        <p:nvPicPr>
          <p:cNvPr id="12301" name="Picture 16" descr="co 6">
            <a:extLst>
              <a:ext uri="{FF2B5EF4-FFF2-40B4-BE49-F238E27FC236}">
                <a16:creationId xmlns:a16="http://schemas.microsoft.com/office/drawing/2014/main" xmlns="" id="{9A3D8F4B-1120-4EFE-B915-AE39BE254A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0" y="1828800"/>
            <a:ext cx="25146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" name="Rectangle 23">
            <a:extLst>
              <a:ext uri="{FF2B5EF4-FFF2-40B4-BE49-F238E27FC236}">
                <a16:creationId xmlns:a16="http://schemas.microsoft.com/office/drawing/2014/main" xmlns="" id="{A21AA147-7D35-4FA5-99CB-0D80777E87CB}"/>
              </a:ext>
            </a:extLst>
          </p:cNvPr>
          <p:cNvSpPr/>
          <p:nvPr/>
        </p:nvSpPr>
        <p:spPr>
          <a:xfrm>
            <a:off x="2340372" y="968693"/>
            <a:ext cx="7968456" cy="492443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sz="2600" b="1" dirty="0">
                <a:solidFill>
                  <a:srgbClr val="0070C0"/>
                </a:solidFill>
              </a:rPr>
              <a:t> What are the names of English speaking  countries?</a:t>
            </a:r>
            <a:endParaRPr lang="en-US" sz="2600" dirty="0">
              <a:solidFill>
                <a:srgbClr val="0070C0"/>
              </a:solidFill>
            </a:endParaRPr>
          </a:p>
        </p:txBody>
      </p:sp>
      <p:sp>
        <p:nvSpPr>
          <p:cNvPr id="26" name="Text Box 17">
            <a:extLst>
              <a:ext uri="{FF2B5EF4-FFF2-40B4-BE49-F238E27FC236}">
                <a16:creationId xmlns:a16="http://schemas.microsoft.com/office/drawing/2014/main" xmlns="" id="{895A5062-348B-4C90-9ECC-66EE930E1D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3581401"/>
            <a:ext cx="1676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vi-VN" altLang="en-US" sz="2000" b="1">
                <a:solidFill>
                  <a:srgbClr val="FF0000"/>
                </a:solidFill>
              </a:rPr>
              <a:t>The USA</a:t>
            </a:r>
          </a:p>
        </p:txBody>
      </p:sp>
      <p:sp>
        <p:nvSpPr>
          <p:cNvPr id="27" name="Text Box 18">
            <a:extLst>
              <a:ext uri="{FF2B5EF4-FFF2-40B4-BE49-F238E27FC236}">
                <a16:creationId xmlns:a16="http://schemas.microsoft.com/office/drawing/2014/main" xmlns="" id="{2C4C0702-DF9C-4972-AF52-029EAC5C57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6800" y="3657601"/>
            <a:ext cx="2971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vi-VN" altLang="en-US" sz="2000" b="1">
                <a:solidFill>
                  <a:srgbClr val="FF0000"/>
                </a:solidFill>
              </a:rPr>
              <a:t>The United Kingdom</a:t>
            </a:r>
          </a:p>
        </p:txBody>
      </p:sp>
      <p:sp>
        <p:nvSpPr>
          <p:cNvPr id="29" name="Text Box 19">
            <a:extLst>
              <a:ext uri="{FF2B5EF4-FFF2-40B4-BE49-F238E27FC236}">
                <a16:creationId xmlns:a16="http://schemas.microsoft.com/office/drawing/2014/main" xmlns="" id="{14B2214D-97C7-4D4A-8D33-45DFEFA647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58200" y="3581401"/>
            <a:ext cx="2209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vi-VN" altLang="en-US" sz="1800">
                <a:solidFill>
                  <a:srgbClr val="FF0000"/>
                </a:solidFill>
              </a:rPr>
              <a:t> </a:t>
            </a:r>
            <a:r>
              <a:rPr lang="vi-VN" altLang="en-US" sz="2000" b="1">
                <a:solidFill>
                  <a:srgbClr val="FF0000"/>
                </a:solidFill>
              </a:rPr>
              <a:t>Singapore</a:t>
            </a:r>
          </a:p>
        </p:txBody>
      </p:sp>
      <p:sp>
        <p:nvSpPr>
          <p:cNvPr id="30" name="Text Box 20">
            <a:extLst>
              <a:ext uri="{FF2B5EF4-FFF2-40B4-BE49-F238E27FC236}">
                <a16:creationId xmlns:a16="http://schemas.microsoft.com/office/drawing/2014/main" xmlns="" id="{6C8A6C27-D169-4863-A2F3-0EB071A178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6248401"/>
            <a:ext cx="2362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vi-VN" altLang="en-US" sz="2000" b="1">
                <a:solidFill>
                  <a:srgbClr val="FF0000"/>
                </a:solidFill>
              </a:rPr>
              <a:t>       Australia</a:t>
            </a:r>
            <a:r>
              <a:rPr lang="vi-VN" altLang="en-US" sz="1800">
                <a:solidFill>
                  <a:srgbClr val="FF0000"/>
                </a:solidFill>
              </a:rPr>
              <a:t>   </a:t>
            </a:r>
          </a:p>
        </p:txBody>
      </p:sp>
      <p:sp>
        <p:nvSpPr>
          <p:cNvPr id="31" name="Text Box 21">
            <a:extLst>
              <a:ext uri="{FF2B5EF4-FFF2-40B4-BE49-F238E27FC236}">
                <a16:creationId xmlns:a16="http://schemas.microsoft.com/office/drawing/2014/main" xmlns="" id="{ECFEBFBF-14E3-43AE-A1CF-09CA7E1D9D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9200" y="6248401"/>
            <a:ext cx="2590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vi-VN" altLang="en-US" sz="2000">
                <a:solidFill>
                  <a:srgbClr val="FF0000"/>
                </a:solidFill>
              </a:rPr>
              <a:t>       </a:t>
            </a:r>
            <a:r>
              <a:rPr lang="vi-VN" altLang="en-US" sz="2000" b="1">
                <a:solidFill>
                  <a:srgbClr val="FF0000"/>
                </a:solidFill>
              </a:rPr>
              <a:t>Canada</a:t>
            </a:r>
          </a:p>
        </p:txBody>
      </p:sp>
      <p:sp>
        <p:nvSpPr>
          <p:cNvPr id="32" name="Text Box 22">
            <a:extLst>
              <a:ext uri="{FF2B5EF4-FFF2-40B4-BE49-F238E27FC236}">
                <a16:creationId xmlns:a16="http://schemas.microsoft.com/office/drawing/2014/main" xmlns="" id="{C5A4E280-492E-4A1E-94A7-E3E8678E50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29600" y="6248401"/>
            <a:ext cx="1981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vi-VN" altLang="en-US" sz="2000" b="1">
                <a:solidFill>
                  <a:srgbClr val="FF0000"/>
                </a:solidFill>
              </a:rPr>
              <a:t>New Zealand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xmlns="" id="{032AB862-45E5-4698-B3FE-8FDB8D79E927}"/>
              </a:ext>
            </a:extLst>
          </p:cNvPr>
          <p:cNvSpPr txBox="1"/>
          <p:nvPr/>
        </p:nvSpPr>
        <p:spPr>
          <a:xfrm>
            <a:off x="4953000" y="304800"/>
            <a:ext cx="1828800" cy="5842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sz="3200" dirty="0">
                <a:solidFill>
                  <a:srgbClr val="FF0000"/>
                </a:solidFill>
              </a:rPr>
              <a:t>GAME</a:t>
            </a:r>
          </a:p>
        </p:txBody>
      </p:sp>
    </p:spTree>
    <p:extLst>
      <p:ext uri="{BB962C8B-B14F-4D97-AF65-F5344CB8AC3E}">
        <p14:creationId xmlns:p14="http://schemas.microsoft.com/office/powerpoint/2010/main" val="3719589803"/>
      </p:ext>
    </p:extLst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5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5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500"/>
                                        <p:tgtEl>
                                          <p:spTgt spid="12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6" dur="5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5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5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5" dur="2000"/>
                                        <p:tgtEl>
                                          <p:spTgt spid="12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8" dur="20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1" dur="2000"/>
                                        <p:tgtEl>
                                          <p:spTgt spid="12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4" dur="2000"/>
                                        <p:tgtEl>
                                          <p:spTgt spid="12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7" dur="2000"/>
                                        <p:tgtEl>
                                          <p:spTgt spid="12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22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22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2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5" grpId="0"/>
      <p:bldP spid="12296" grpId="0"/>
      <p:bldP spid="12297" grpId="0"/>
      <p:bldP spid="12298" grpId="0"/>
      <p:bldP spid="12299" grpId="0"/>
      <p:bldP spid="12300" grpId="0"/>
      <p:bldP spid="24" grpId="0" animBg="1"/>
      <p:bldP spid="26" grpId="0"/>
      <p:bldP spid="27" grpId="0"/>
      <p:bldP spid="29" grpId="0"/>
      <p:bldP spid="30" grpId="0"/>
      <p:bldP spid="31" grpId="0"/>
      <p:bldP spid="3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7E356A4-CF65-4097-B7F4-6312F92C29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0737" y="1628676"/>
            <a:ext cx="10950526" cy="3140272"/>
          </a:xfrm>
          <a:ln w="28575">
            <a:solidFill>
              <a:schemeClr val="accent1"/>
            </a:solidFill>
          </a:ln>
        </p:spPr>
        <p:txBody>
          <a:bodyPr/>
          <a:lstStyle/>
          <a:p>
            <a:pPr marL="0" indent="0" algn="ctr">
              <a:buNone/>
            </a:pPr>
            <a:r>
              <a:rPr lang="en-US" b="1" dirty="0"/>
              <a:t>HOMEWORK</a:t>
            </a:r>
          </a:p>
          <a:p>
            <a:pPr marL="0" indent="0" algn="ctr">
              <a:buNone/>
            </a:pPr>
            <a:endParaRPr lang="en-US" b="1" dirty="0"/>
          </a:p>
          <a:p>
            <a:pPr marL="514350" indent="-514350">
              <a:buAutoNum type="arabicPeriod"/>
            </a:pPr>
            <a:r>
              <a:rPr lang="en-US" b="1" dirty="0"/>
              <a:t>Remember the uses of the structures: because/ because of / due to</a:t>
            </a:r>
          </a:p>
          <a:p>
            <a:pPr marL="514350" indent="-514350">
              <a:buAutoNum type="arabicPeriod"/>
            </a:pPr>
            <a:r>
              <a:rPr lang="en-US" b="1" dirty="0"/>
              <a:t>Complete the exercises </a:t>
            </a:r>
          </a:p>
          <a:p>
            <a:pPr marL="514350" indent="-514350">
              <a:buAutoNum type="arabicPeriod"/>
            </a:pPr>
            <a:r>
              <a:rPr lang="en-US" b="1" dirty="0"/>
              <a:t>Make the sentences with “ because / because of / due to”</a:t>
            </a:r>
          </a:p>
        </p:txBody>
      </p:sp>
    </p:spTree>
    <p:extLst>
      <p:ext uri="{BB962C8B-B14F-4D97-AF65-F5344CB8AC3E}">
        <p14:creationId xmlns:p14="http://schemas.microsoft.com/office/powerpoint/2010/main" val="40276877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encrypted-tbn2.gstatic.com/images?q=tbn:ANd9GcQHK6aRroNz6H9yQH5dm3rrvZEAwtckM6kZy9kwziZdpAS5PDWB6w">
            <a:extLst>
              <a:ext uri="{FF2B5EF4-FFF2-40B4-BE49-F238E27FC236}">
                <a16:creationId xmlns:a16="http://schemas.microsoft.com/office/drawing/2014/main" xmlns="" id="{CB680A6B-1F0C-4C6A-8E7B-2EA52591A7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088"/>
            <a:ext cx="12192000" cy="6792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xmlns="" id="{744E8884-3167-4E72-A486-1E6DED856E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2904" y="997398"/>
            <a:ext cx="10846191" cy="2511157"/>
          </a:xfrm>
          <a:ln w="28575">
            <a:solidFill>
              <a:srgbClr val="0070C0"/>
            </a:solidFill>
          </a:ln>
        </p:spPr>
        <p:txBody>
          <a:bodyPr>
            <a:normAutofit fontScale="90000"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PRACTICE</a:t>
            </a:r>
            <a:b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5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BECAUSE – BECAUSE OF – DUE TO</a:t>
            </a:r>
            <a:endParaRPr lang="en-US" sz="5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69749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xmlns="" id="{86E74306-DBC8-4488-B8AE-67AE7720E8BB}"/>
              </a:ext>
            </a:extLst>
          </p:cNvPr>
          <p:cNvSpPr txBox="1">
            <a:spLocks/>
          </p:cNvSpPr>
          <p:nvPr/>
        </p:nvSpPr>
        <p:spPr>
          <a:xfrm>
            <a:off x="773724" y="25080"/>
            <a:ext cx="963168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8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PRACTICE: </a:t>
            </a:r>
            <a:br>
              <a:rPr lang="en-US" b="1" dirty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/>
              <a:t>BECAUSE – BECAUSE OF – DUE TO</a:t>
            </a:r>
            <a:endParaRPr lang="en-US" dirty="0"/>
          </a:p>
        </p:txBody>
      </p:sp>
      <p:sp>
        <p:nvSpPr>
          <p:cNvPr id="12" name="Title 11">
            <a:extLst>
              <a:ext uri="{FF2B5EF4-FFF2-40B4-BE49-F238E27FC236}">
                <a16:creationId xmlns:a16="http://schemas.microsoft.com/office/drawing/2014/main" xmlns="" id="{4080751D-19A5-42E6-886E-4A88C07C92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1963" y="2868760"/>
            <a:ext cx="11143883" cy="3166280"/>
          </a:xfrm>
          <a:ln w="28575">
            <a:solidFill>
              <a:srgbClr val="C00000"/>
            </a:solidFill>
          </a:ln>
        </p:spPr>
        <p:txBody>
          <a:bodyPr>
            <a:normAutofit/>
          </a:bodyPr>
          <a:lstStyle/>
          <a:p>
            <a:pPr algn="l">
              <a:lnSpc>
                <a:spcPct val="150000"/>
              </a:lnSpc>
            </a:pP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What's the difference between "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because","because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of" and “due to”?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They are used when we express the reason or cause of something. </a:t>
            </a:r>
            <a:b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They are used in grammatical differences.</a:t>
            </a:r>
          </a:p>
        </p:txBody>
      </p:sp>
    </p:spTree>
    <p:extLst>
      <p:ext uri="{BB962C8B-B14F-4D97-AF65-F5344CB8AC3E}">
        <p14:creationId xmlns:p14="http://schemas.microsoft.com/office/powerpoint/2010/main" val="12921990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35E42F2-2251-44A8-AE67-9AEDB6F4B1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03236" y="344658"/>
            <a:ext cx="8804176" cy="1829473"/>
          </a:xfrm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l">
              <a:lnSpc>
                <a:spcPct val="100000"/>
              </a:lnSpc>
            </a:pP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Because of / due to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- are phrasal prepositions </a:t>
            </a:r>
            <a:b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- are followed by a noun object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F84316EA-7685-437A-8B9B-FA3B6A71104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52586" y="4379732"/>
            <a:ext cx="8414974" cy="2133610"/>
          </a:xfrm>
          <a:ln w="38100">
            <a:solidFill>
              <a:srgbClr val="C00000"/>
            </a:solidFill>
          </a:ln>
        </p:spPr>
        <p:txBody>
          <a:bodyPr>
            <a:noAutofit/>
          </a:bodyPr>
          <a:lstStyle/>
          <a:p>
            <a:pPr algn="l"/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 Because of </a:t>
            </a:r>
            <a:r>
              <a:rPr lang="en-US" sz="2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hot weather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we went to the pool.</a:t>
            </a:r>
          </a:p>
          <a:p>
            <a:pPr algn="l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Noun object</a:t>
            </a:r>
          </a:p>
          <a:p>
            <a:pPr algn="l"/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Due to  </a:t>
            </a:r>
            <a:r>
              <a:rPr lang="en-US" sz="2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hot weather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we went to the pool.</a:t>
            </a:r>
          </a:p>
          <a:p>
            <a:pPr algn="l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Noun object</a:t>
            </a:r>
          </a:p>
          <a:p>
            <a:pPr algn="l"/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ight Brace 3">
            <a:extLst>
              <a:ext uri="{FF2B5EF4-FFF2-40B4-BE49-F238E27FC236}">
                <a16:creationId xmlns:a16="http://schemas.microsoft.com/office/drawing/2014/main" xmlns="" id="{05089BAD-0C0E-4B91-AE1C-D71B35D99EB2}"/>
              </a:ext>
            </a:extLst>
          </p:cNvPr>
          <p:cNvSpPr/>
          <p:nvPr/>
        </p:nvSpPr>
        <p:spPr>
          <a:xfrm>
            <a:off x="5959694" y="2619273"/>
            <a:ext cx="286361" cy="939853"/>
          </a:xfrm>
          <a:prstGeom prst="rightBrac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5" name="Left Brace 4">
            <a:extLst>
              <a:ext uri="{FF2B5EF4-FFF2-40B4-BE49-F238E27FC236}">
                <a16:creationId xmlns:a16="http://schemas.microsoft.com/office/drawing/2014/main" xmlns="" id="{38C7DFE7-E9FD-4EBC-A18E-8C94C4C465F3}"/>
              </a:ext>
            </a:extLst>
          </p:cNvPr>
          <p:cNvSpPr/>
          <p:nvPr/>
        </p:nvSpPr>
        <p:spPr>
          <a:xfrm>
            <a:off x="3629465" y="2565022"/>
            <a:ext cx="407963" cy="805943"/>
          </a:xfrm>
          <a:prstGeom prst="leftBrac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6" name="Left Brace 5">
            <a:extLst>
              <a:ext uri="{FF2B5EF4-FFF2-40B4-BE49-F238E27FC236}">
                <a16:creationId xmlns:a16="http://schemas.microsoft.com/office/drawing/2014/main" xmlns="" id="{39EB2B10-5D38-4A4A-8890-EBCF5BFCFAD3}"/>
              </a:ext>
            </a:extLst>
          </p:cNvPr>
          <p:cNvSpPr/>
          <p:nvPr/>
        </p:nvSpPr>
        <p:spPr>
          <a:xfrm rot="16200000">
            <a:off x="2447288" y="2631606"/>
            <a:ext cx="363863" cy="731519"/>
          </a:xfrm>
          <a:prstGeom prst="leftBrac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xmlns="" id="{D7B5038F-097A-4A42-ABF8-9CAEBF5F81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0166" y="6858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xmlns="" id="{715791C2-F34E-4D43-95CF-B674EAA014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3237" y="2394519"/>
            <a:ext cx="8804176" cy="1384995"/>
          </a:xfrm>
          <a:prstGeom prst="rect">
            <a:avLst/>
          </a:prstGeom>
          <a:noFill/>
          <a:ln w="28575">
            <a:solidFill>
              <a:srgbClr val="C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S + V           </a:t>
            </a:r>
            <a:r>
              <a:rPr kumimoji="0" lang="en-US" altLang="en-US" sz="2800" b="1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because of</a:t>
            </a:r>
            <a:r>
              <a:rPr kumimoji="0" lang="en-US" altLang="en-US" sz="2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- N</a:t>
            </a:r>
            <a:endParaRPr kumimoji="0" lang="en-US" alt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sentence          </a:t>
            </a:r>
            <a:r>
              <a:rPr kumimoji="0" lang="en-US" altLang="en-US" sz="2800" b="1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due to</a:t>
            </a:r>
            <a:r>
              <a:rPr kumimoji="0" lang="en-US" altLang="en-US" sz="2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- N phrase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- V-</a:t>
            </a:r>
            <a:r>
              <a:rPr kumimoji="0" lang="en-US" altLang="en-US" sz="28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ing</a:t>
            </a:r>
            <a:r>
              <a:rPr kumimoji="0" lang="en-US" altLang="en-US" sz="2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</a:t>
            </a:r>
            <a:endParaRPr kumimoji="0" lang="en-US" alt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81397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333DAE7-18AE-4490-B00D-725AFA797C61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solidFill>
              <a:srgbClr val="C00000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Because of /due to 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- can appear at different places in the sentences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xmlns="" id="{697AF1E6-34E9-4A98-A6FC-2D941F668984}"/>
              </a:ext>
            </a:extLst>
          </p:cNvPr>
          <p:cNvSpPr txBox="1">
            <a:spLocks/>
          </p:cNvSpPr>
          <p:nvPr/>
        </p:nvSpPr>
        <p:spPr>
          <a:xfrm>
            <a:off x="1524000" y="2991158"/>
            <a:ext cx="9829800" cy="2045076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vert="horz" lIns="91440" tIns="45720" rIns="91440" bIns="45720" rtlCol="0">
            <a:normAutofit fontScale="70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Eg</a:t>
            </a:r>
            <a:r>
              <a:rPr lang="en-US" sz="4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 we went to the pool </a:t>
            </a:r>
            <a:r>
              <a:rPr lang="en-US" sz="4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because of </a:t>
            </a:r>
            <a:r>
              <a:rPr lang="en-US" sz="4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hot weather.</a:t>
            </a:r>
            <a:r>
              <a:rPr lang="en-US" sz="4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en-US" sz="4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Noun object</a:t>
            </a:r>
          </a:p>
          <a:p>
            <a:r>
              <a:rPr lang="en-US" sz="4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Eg</a:t>
            </a:r>
            <a:r>
              <a:rPr lang="en-US" sz="4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we went to the pool </a:t>
            </a:r>
            <a:r>
              <a:rPr lang="en-US" sz="4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due to  </a:t>
            </a:r>
            <a:r>
              <a:rPr lang="en-US" sz="4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hot weather.</a:t>
            </a:r>
            <a:endParaRPr lang="en-US" sz="4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4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Noun object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55931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9114253-3A32-409B-BB79-2ECCE7C925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0670" y="562077"/>
            <a:ext cx="10383129" cy="1759097"/>
          </a:xfrm>
          <a:ln w="28575">
            <a:solidFill>
              <a:srgbClr val="C00000"/>
            </a:solidFill>
          </a:ln>
        </p:spPr>
        <p:txBody>
          <a:bodyPr>
            <a:normAutofit fontScale="90000"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Because 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- an adverb clause 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- is followed by a subject and a verb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DE735C8-6E4E-4056-AC23-3CB384B97D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3007311"/>
            <a:ext cx="10725443" cy="1603375"/>
          </a:xfrm>
          <a:ln w="38100">
            <a:solidFill>
              <a:srgbClr val="C00000"/>
            </a:solidFill>
          </a:ln>
        </p:spPr>
        <p:txBody>
          <a:bodyPr>
            <a:normAutofit lnSpcReduction="10000"/>
          </a:bodyPr>
          <a:lstStyle/>
          <a:p>
            <a:endParaRPr lang="en-US" dirty="0"/>
          </a:p>
          <a:p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Because the weather was hot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went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the pool.</a:t>
            </a:r>
          </a:p>
          <a:p>
            <a:pPr marL="0" indent="0">
              <a:buNone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Adverb clause               S     V</a:t>
            </a:r>
          </a:p>
        </p:txBody>
      </p:sp>
    </p:spTree>
    <p:extLst>
      <p:ext uri="{BB962C8B-B14F-4D97-AF65-F5344CB8AC3E}">
        <p14:creationId xmlns:p14="http://schemas.microsoft.com/office/powerpoint/2010/main" val="11231140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5A4E26B-9E15-4A82-93F9-2FE982009D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7483" y="629529"/>
            <a:ext cx="11437034" cy="5598942"/>
          </a:xfrm>
          <a:ln w="28575">
            <a:solidFill>
              <a:srgbClr val="C00000"/>
            </a:solidFill>
          </a:ln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b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I. Complete each sentence by underlining either "because," "because of," or "due to." </a:t>
            </a:r>
            <a:endParaRPr lang="en-US" u="sng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Sarah wants to go to the salon today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(because / because of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her hair needs a trim.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(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Because / Because of)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 change in the weather, we have decided not to go to the parade.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Diane missed her flight (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due to / because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a traffic delay on her way to the airport.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(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Due to / Because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my car was stolen, I will have to rent a car for the next few days.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The doctors said that the man's death was (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due to / because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heart failure.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 The teacher thinks the students didn't learn the lesson well enough (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because / because of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they weren't listening to her.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 (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Because / Because of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the lights don't work, you'll need a flashlight when you go down into the basement.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8. The company won't hire him (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due to / because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he tested positive for drugs.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9. The door doesn't close properly (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because / because of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it's broken.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10. School was cancelled (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due to / because)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 weather.</a:t>
            </a: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Content Placeholder 5" descr="Close">
            <a:extLst>
              <a:ext uri="{FF2B5EF4-FFF2-40B4-BE49-F238E27FC236}">
                <a16:creationId xmlns:a16="http://schemas.microsoft.com/office/drawing/2014/main" xmlns="" id="{BDBC2099-DA24-4E95-940E-BBF24934C93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6784848" y="1064455"/>
            <a:ext cx="1152144" cy="433754"/>
          </a:xfrm>
          <a:prstGeom prst="rect">
            <a:avLst/>
          </a:prstGeom>
        </p:spPr>
      </p:pic>
      <p:pic>
        <p:nvPicPr>
          <p:cNvPr id="6" name="Content Placeholder 5" descr="Close">
            <a:extLst>
              <a:ext uri="{FF2B5EF4-FFF2-40B4-BE49-F238E27FC236}">
                <a16:creationId xmlns:a16="http://schemas.microsoft.com/office/drawing/2014/main" xmlns="" id="{6F74B92B-19C5-4CF8-9D2C-A3D374FC1AC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970671" y="1441937"/>
            <a:ext cx="970671" cy="433754"/>
          </a:xfrm>
          <a:prstGeom prst="rect">
            <a:avLst/>
          </a:prstGeom>
        </p:spPr>
      </p:pic>
      <p:pic>
        <p:nvPicPr>
          <p:cNvPr id="7" name="Content Placeholder 5" descr="Close">
            <a:extLst>
              <a:ext uri="{FF2B5EF4-FFF2-40B4-BE49-F238E27FC236}">
                <a16:creationId xmlns:a16="http://schemas.microsoft.com/office/drawing/2014/main" xmlns="" id="{0767AC6A-6A7C-46E8-8CA2-08F93C7C642F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4714552" y="2180492"/>
            <a:ext cx="1152144" cy="454856"/>
          </a:xfrm>
          <a:prstGeom prst="rect">
            <a:avLst/>
          </a:prstGeom>
        </p:spPr>
      </p:pic>
      <p:pic>
        <p:nvPicPr>
          <p:cNvPr id="8" name="Content Placeholder 5" descr="Close">
            <a:extLst>
              <a:ext uri="{FF2B5EF4-FFF2-40B4-BE49-F238E27FC236}">
                <a16:creationId xmlns:a16="http://schemas.microsoft.com/office/drawing/2014/main" xmlns="" id="{15E3A3EF-BA56-4A1C-A29D-875F893B4E85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816394" y="2635347"/>
            <a:ext cx="970671" cy="329909"/>
          </a:xfrm>
          <a:prstGeom prst="rect">
            <a:avLst/>
          </a:prstGeom>
        </p:spPr>
      </p:pic>
      <p:pic>
        <p:nvPicPr>
          <p:cNvPr id="9" name="Content Placeholder 5" descr="Close">
            <a:extLst>
              <a:ext uri="{FF2B5EF4-FFF2-40B4-BE49-F238E27FC236}">
                <a16:creationId xmlns:a16="http://schemas.microsoft.com/office/drawing/2014/main" xmlns="" id="{067C2B29-8F15-4F5E-A282-3F04CBB5A7E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7023999" y="2947494"/>
            <a:ext cx="1152144" cy="433754"/>
          </a:xfrm>
          <a:prstGeom prst="rect">
            <a:avLst/>
          </a:prstGeom>
        </p:spPr>
      </p:pic>
      <p:pic>
        <p:nvPicPr>
          <p:cNvPr id="10" name="Content Placeholder 5" descr="Close">
            <a:extLst>
              <a:ext uri="{FF2B5EF4-FFF2-40B4-BE49-F238E27FC236}">
                <a16:creationId xmlns:a16="http://schemas.microsoft.com/office/drawing/2014/main" xmlns="" id="{D6A577BC-2CD4-4D8C-8DC8-2D7F1713635B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10400245" y="3474718"/>
            <a:ext cx="1152144" cy="385793"/>
          </a:xfrm>
          <a:prstGeom prst="rect">
            <a:avLst/>
          </a:prstGeom>
        </p:spPr>
      </p:pic>
      <p:pic>
        <p:nvPicPr>
          <p:cNvPr id="11" name="Content Placeholder 5" descr="Close">
            <a:extLst>
              <a:ext uri="{FF2B5EF4-FFF2-40B4-BE49-F238E27FC236}">
                <a16:creationId xmlns:a16="http://schemas.microsoft.com/office/drawing/2014/main" xmlns="" id="{C33E3420-F189-4B40-B10C-C28D0F9C5B7F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2240983" y="4093697"/>
            <a:ext cx="1152144" cy="471268"/>
          </a:xfrm>
          <a:prstGeom prst="rect">
            <a:avLst/>
          </a:prstGeom>
        </p:spPr>
      </p:pic>
      <p:pic>
        <p:nvPicPr>
          <p:cNvPr id="12" name="Content Placeholder 5" descr="Close">
            <a:extLst>
              <a:ext uri="{FF2B5EF4-FFF2-40B4-BE49-F238E27FC236}">
                <a16:creationId xmlns:a16="http://schemas.microsoft.com/office/drawing/2014/main" xmlns="" id="{FDEF9450-3009-41DF-B06B-FE33DEAA54F0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4323003" y="4855699"/>
            <a:ext cx="1152144" cy="321212"/>
          </a:xfrm>
          <a:prstGeom prst="rect">
            <a:avLst/>
          </a:prstGeom>
        </p:spPr>
      </p:pic>
      <p:pic>
        <p:nvPicPr>
          <p:cNvPr id="13" name="Content Placeholder 5" descr="Close">
            <a:extLst>
              <a:ext uri="{FF2B5EF4-FFF2-40B4-BE49-F238E27FC236}">
                <a16:creationId xmlns:a16="http://schemas.microsoft.com/office/drawing/2014/main" xmlns="" id="{AB90F52A-4E08-4B61-8791-1F3D95A93B4B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6142658" y="5299794"/>
            <a:ext cx="1152144" cy="357215"/>
          </a:xfrm>
          <a:prstGeom prst="rect">
            <a:avLst/>
          </a:prstGeom>
        </p:spPr>
      </p:pic>
      <p:pic>
        <p:nvPicPr>
          <p:cNvPr id="14" name="Content Placeholder 5" descr="Close">
            <a:extLst>
              <a:ext uri="{FF2B5EF4-FFF2-40B4-BE49-F238E27FC236}">
                <a16:creationId xmlns:a16="http://schemas.microsoft.com/office/drawing/2014/main" xmlns="" id="{78C3B840-A096-4994-835F-F9A70580BF8F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4714552" y="5657009"/>
            <a:ext cx="1152144" cy="454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8001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1">
            <a:extLst>
              <a:ext uri="{FF2B5EF4-FFF2-40B4-BE49-F238E27FC236}">
                <a16:creationId xmlns:a16="http://schemas.microsoft.com/office/drawing/2014/main" xmlns="" id="{61249471-B538-468B-84B4-C3E36BF431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5676" y="2713548"/>
            <a:ext cx="11113478" cy="378565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indent="-457200" eaLnBrk="0" fontAlgn="base" hangingPunct="0">
              <a:spcBef>
                <a:spcPct val="0"/>
              </a:spcBef>
              <a:spcAft>
                <a:spcPct val="0"/>
              </a:spcAft>
              <a:buAutoNum type="arabicPeriod"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We didn't go to the beach </a:t>
            </a: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because </a:t>
            </a:r>
            <a:r>
              <a:rPr kumimoji="0" lang="en-US" altLang="en-US" sz="2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_____________________</a:t>
            </a:r>
            <a:r>
              <a:rPr lang="en-US" alt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The car crashed into the traffic light </a:t>
            </a: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because of </a:t>
            </a:r>
            <a:r>
              <a:rPr lang="en-US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Due to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store was forced to close.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 They can't have any more candy </a:t>
            </a: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because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__________________________.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5. Jimmy can't reach the ball </a:t>
            </a: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because </a:t>
            </a:r>
            <a:r>
              <a:rPr lang="en-US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6. My car won't start </a:t>
            </a: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because of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_________.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7. </a:t>
            </a: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Due to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_____________________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Cindy had trouble finding a job.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8. The forest fire started </a:t>
            </a: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because of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_________________________________.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9. </a:t>
            </a: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Because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they have decided to get married.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10. She's frustrated </a:t>
            </a: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because of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 </a:t>
            </a:r>
            <a:r>
              <a:rPr kumimoji="0" lang="en-US" altLang="en-US" sz="2400" b="0" i="0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the delivery of the package.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xmlns="" id="{436F2DAE-BDA1-4300-AD88-DD7D3041446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0473249"/>
              </p:ext>
            </p:extLst>
          </p:nvPr>
        </p:nvGraphicFramePr>
        <p:xfrm>
          <a:off x="391551" y="919912"/>
          <a:ext cx="11408897" cy="155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62664">
                  <a:extLst>
                    <a:ext uri="{9D8B030D-6E8A-4147-A177-3AD203B41FA5}">
                      <a16:colId xmlns:a16="http://schemas.microsoft.com/office/drawing/2014/main" xmlns="" val="942444985"/>
                    </a:ext>
                  </a:extLst>
                </a:gridCol>
                <a:gridCol w="3513813">
                  <a:extLst>
                    <a:ext uri="{9D8B030D-6E8A-4147-A177-3AD203B41FA5}">
                      <a16:colId xmlns:a16="http://schemas.microsoft.com/office/drawing/2014/main" xmlns="" val="2626412124"/>
                    </a:ext>
                  </a:extLst>
                </a:gridCol>
                <a:gridCol w="5332420">
                  <a:extLst>
                    <a:ext uri="{9D8B030D-6E8A-4147-A177-3AD203B41FA5}">
                      <a16:colId xmlns:a16="http://schemas.microsoft.com/office/drawing/2014/main" xmlns="" val="257360895"/>
                    </a:ext>
                  </a:extLst>
                </a:gridCol>
              </a:tblGrid>
              <a:tr h="162038">
                <a:tc>
                  <a:txBody>
                    <a:bodyPr/>
                    <a:lstStyle/>
                    <a:p>
                      <a:r>
                        <a:rPr lang="en-US" sz="24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a. it's too high</a:t>
                      </a:r>
                    </a:p>
                    <a:p>
                      <a:r>
                        <a:rPr lang="en-US" sz="24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b. the delay</a:t>
                      </a:r>
                    </a:p>
                    <a:p>
                      <a:r>
                        <a:rPr lang="en-US" sz="24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c. bad brakes</a:t>
                      </a:r>
                    </a:p>
                    <a:p>
                      <a:r>
                        <a:rPr lang="en-US" sz="24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d. they are in love</a:t>
                      </a:r>
                      <a:endParaRPr lang="en-US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e. her lack of experience</a:t>
                      </a:r>
                    </a:p>
                    <a:p>
                      <a:r>
                        <a:rPr lang="en-US" sz="24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f. the poor economy</a:t>
                      </a:r>
                    </a:p>
                    <a:p>
                      <a:r>
                        <a:rPr lang="en-US" sz="24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g. the cold</a:t>
                      </a:r>
                      <a:endParaRPr lang="en-US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h. it was too cold outside</a:t>
                      </a:r>
                    </a:p>
                    <a:p>
                      <a:r>
                        <a:rPr lang="en-US" sz="2400" b="1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US" sz="24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 a lightning strike on some dead trees</a:t>
                      </a:r>
                    </a:p>
                    <a:p>
                      <a:r>
                        <a:rPr lang="en-US" sz="24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j. they've eaten too much of it</a:t>
                      </a:r>
                    </a:p>
                    <a:p>
                      <a:endParaRPr lang="en-US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287410760"/>
                  </a:ext>
                </a:extLst>
              </a:tr>
            </a:tbl>
          </a:graphicData>
        </a:graphic>
      </p:graphicFrame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997AC99F-A2D6-40D2-A5D5-A5D7B1133931}"/>
              </a:ext>
            </a:extLst>
          </p:cNvPr>
          <p:cNvSpPr/>
          <p:nvPr/>
        </p:nvSpPr>
        <p:spPr>
          <a:xfrm>
            <a:off x="391551" y="266006"/>
            <a:ext cx="11366695" cy="523220"/>
          </a:xfrm>
          <a:prstGeom prst="rect">
            <a:avLst/>
          </a:prstGeom>
          <a:ln w="28575"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II. Complete each sentence by choosing from the suitable clauses, phrases, and words</a:t>
            </a:r>
            <a:endParaRPr lang="en-US" sz="2400" dirty="0">
              <a:solidFill>
                <a:srgbClr val="C00000"/>
              </a:solidFill>
            </a:endParaRP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xmlns="" id="{1B1EB4BD-024B-458E-A5C3-8AF9032985EC}"/>
              </a:ext>
            </a:extLst>
          </p:cNvPr>
          <p:cNvCxnSpPr>
            <a:cxnSpLocks/>
          </p:cNvCxnSpPr>
          <p:nvPr/>
        </p:nvCxnSpPr>
        <p:spPr>
          <a:xfrm>
            <a:off x="555676" y="1167618"/>
            <a:ext cx="1906170" cy="0"/>
          </a:xfrm>
          <a:prstGeom prst="line">
            <a:avLst/>
          </a:prstGeom>
          <a:ln w="28575">
            <a:solidFill>
              <a:srgbClr val="0070C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xmlns="" id="{34405EE2-D8B1-43EE-A6B9-5F5FE70724B5}"/>
              </a:ext>
            </a:extLst>
          </p:cNvPr>
          <p:cNvCxnSpPr>
            <a:cxnSpLocks/>
          </p:cNvCxnSpPr>
          <p:nvPr/>
        </p:nvCxnSpPr>
        <p:spPr>
          <a:xfrm>
            <a:off x="555676" y="1542758"/>
            <a:ext cx="1427869" cy="0"/>
          </a:xfrm>
          <a:prstGeom prst="line">
            <a:avLst/>
          </a:prstGeom>
          <a:ln w="28575">
            <a:solidFill>
              <a:srgbClr val="0070C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xmlns="" id="{6108B8C7-CD6E-4D7D-94F1-EAF240D66D1E}"/>
              </a:ext>
            </a:extLst>
          </p:cNvPr>
          <p:cNvCxnSpPr>
            <a:cxnSpLocks/>
          </p:cNvCxnSpPr>
          <p:nvPr/>
        </p:nvCxnSpPr>
        <p:spPr>
          <a:xfrm>
            <a:off x="555676" y="1929618"/>
            <a:ext cx="1681087" cy="0"/>
          </a:xfrm>
          <a:prstGeom prst="line">
            <a:avLst/>
          </a:prstGeom>
          <a:ln w="28575">
            <a:solidFill>
              <a:srgbClr val="0070C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xmlns="" id="{46C2BA38-1CC8-4779-A7B7-0C341B7B3D98}"/>
              </a:ext>
            </a:extLst>
          </p:cNvPr>
          <p:cNvCxnSpPr>
            <a:cxnSpLocks/>
          </p:cNvCxnSpPr>
          <p:nvPr/>
        </p:nvCxnSpPr>
        <p:spPr>
          <a:xfrm>
            <a:off x="6569615" y="1167618"/>
            <a:ext cx="3305905" cy="0"/>
          </a:xfrm>
          <a:prstGeom prst="line">
            <a:avLst/>
          </a:prstGeom>
          <a:ln w="28575">
            <a:solidFill>
              <a:srgbClr val="0070C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xmlns="" id="{EBD0D66E-A48C-497F-B72F-6A0400B29A6D}"/>
              </a:ext>
            </a:extLst>
          </p:cNvPr>
          <p:cNvCxnSpPr>
            <a:cxnSpLocks/>
          </p:cNvCxnSpPr>
          <p:nvPr/>
        </p:nvCxnSpPr>
        <p:spPr>
          <a:xfrm>
            <a:off x="3026898" y="1542758"/>
            <a:ext cx="2529840" cy="0"/>
          </a:xfrm>
          <a:prstGeom prst="line">
            <a:avLst/>
          </a:prstGeom>
          <a:ln w="28575">
            <a:solidFill>
              <a:srgbClr val="0070C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xmlns="" id="{FD1FE8E2-85BB-4602-8192-09B575D50C88}"/>
              </a:ext>
            </a:extLst>
          </p:cNvPr>
          <p:cNvCxnSpPr>
            <a:cxnSpLocks/>
          </p:cNvCxnSpPr>
          <p:nvPr/>
        </p:nvCxnSpPr>
        <p:spPr>
          <a:xfrm>
            <a:off x="405619" y="2264898"/>
            <a:ext cx="2375095" cy="0"/>
          </a:xfrm>
          <a:prstGeom prst="line">
            <a:avLst/>
          </a:prstGeom>
          <a:ln w="28575">
            <a:solidFill>
              <a:srgbClr val="0070C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xmlns="" id="{4A27EEAA-94FE-40D2-836E-175E35EC9357}"/>
              </a:ext>
            </a:extLst>
          </p:cNvPr>
          <p:cNvCxnSpPr>
            <a:cxnSpLocks/>
          </p:cNvCxnSpPr>
          <p:nvPr/>
        </p:nvCxnSpPr>
        <p:spPr>
          <a:xfrm>
            <a:off x="3026898" y="1929618"/>
            <a:ext cx="1390357" cy="0"/>
          </a:xfrm>
          <a:prstGeom prst="line">
            <a:avLst/>
          </a:prstGeom>
          <a:ln w="28575">
            <a:solidFill>
              <a:srgbClr val="0070C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xmlns="" id="{13C9E88F-5F50-4368-A137-BF2B5B711014}"/>
              </a:ext>
            </a:extLst>
          </p:cNvPr>
          <p:cNvCxnSpPr>
            <a:cxnSpLocks/>
          </p:cNvCxnSpPr>
          <p:nvPr/>
        </p:nvCxnSpPr>
        <p:spPr>
          <a:xfrm>
            <a:off x="3223846" y="1167618"/>
            <a:ext cx="2872154" cy="0"/>
          </a:xfrm>
          <a:prstGeom prst="line">
            <a:avLst/>
          </a:prstGeom>
          <a:ln w="28575">
            <a:solidFill>
              <a:srgbClr val="0070C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xmlns="" id="{0B3C5855-F673-479B-98CE-F131F61EC58B}"/>
              </a:ext>
            </a:extLst>
          </p:cNvPr>
          <p:cNvCxnSpPr>
            <a:cxnSpLocks/>
          </p:cNvCxnSpPr>
          <p:nvPr/>
        </p:nvCxnSpPr>
        <p:spPr>
          <a:xfrm>
            <a:off x="6569615" y="1542758"/>
            <a:ext cx="4965893" cy="0"/>
          </a:xfrm>
          <a:prstGeom prst="line">
            <a:avLst/>
          </a:prstGeom>
          <a:ln w="28575">
            <a:solidFill>
              <a:srgbClr val="0070C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xmlns="" id="{822670D7-E915-4E22-B7DE-CCD0873AB976}"/>
              </a:ext>
            </a:extLst>
          </p:cNvPr>
          <p:cNvCxnSpPr>
            <a:cxnSpLocks/>
          </p:cNvCxnSpPr>
          <p:nvPr/>
        </p:nvCxnSpPr>
        <p:spPr>
          <a:xfrm>
            <a:off x="6569615" y="1929618"/>
            <a:ext cx="3840477" cy="0"/>
          </a:xfrm>
          <a:prstGeom prst="line">
            <a:avLst/>
          </a:prstGeom>
          <a:ln w="28575">
            <a:solidFill>
              <a:srgbClr val="0070C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7" name="Rectangle 36">
            <a:extLst>
              <a:ext uri="{FF2B5EF4-FFF2-40B4-BE49-F238E27FC236}">
                <a16:creationId xmlns:a16="http://schemas.microsoft.com/office/drawing/2014/main" xmlns="" id="{47C2729F-C9C8-4C0C-B6DF-4D8FEC198C1E}"/>
              </a:ext>
            </a:extLst>
          </p:cNvPr>
          <p:cNvSpPr/>
          <p:nvPr/>
        </p:nvSpPr>
        <p:spPr>
          <a:xfrm>
            <a:off x="5226152" y="4199900"/>
            <a:ext cx="225372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t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a. it's too high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xmlns="" id="{407D5264-EF91-420C-A8FF-229C576B1171}"/>
              </a:ext>
            </a:extLst>
          </p:cNvPr>
          <p:cNvSpPr/>
          <p:nvPr/>
        </p:nvSpPr>
        <p:spPr>
          <a:xfrm>
            <a:off x="4401742" y="6036013"/>
            <a:ext cx="184286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t"/>
            <a:r>
              <a:rPr lang="en-US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b. the delay </a:t>
            </a:r>
            <a:endParaRPr lang="en-US" sz="24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xmlns="" id="{9D89AA68-1CE6-4CB1-B285-4F78D5F9528E}"/>
              </a:ext>
            </a:extLst>
          </p:cNvPr>
          <p:cNvSpPr/>
          <p:nvPr/>
        </p:nvSpPr>
        <p:spPr>
          <a:xfrm>
            <a:off x="6784149" y="3104026"/>
            <a:ext cx="208201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t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c. bad brakes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xmlns="" id="{8AFB0CE9-E519-425E-992C-0855597463BE}"/>
              </a:ext>
            </a:extLst>
          </p:cNvPr>
          <p:cNvSpPr/>
          <p:nvPr/>
        </p:nvSpPr>
        <p:spPr>
          <a:xfrm>
            <a:off x="1955409" y="5707255"/>
            <a:ext cx="251811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t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d. they are in love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xmlns="" id="{B5F3D5CA-4131-45C2-8FB1-180422FAB7C0}"/>
              </a:ext>
            </a:extLst>
          </p:cNvPr>
          <p:cNvSpPr/>
          <p:nvPr/>
        </p:nvSpPr>
        <p:spPr>
          <a:xfrm>
            <a:off x="1825910" y="4955991"/>
            <a:ext cx="334811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t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e. her lack of experience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xmlns="" id="{1356DE6F-33CC-4B1A-825C-70F4E91109E3}"/>
              </a:ext>
            </a:extLst>
          </p:cNvPr>
          <p:cNvSpPr/>
          <p:nvPr/>
        </p:nvSpPr>
        <p:spPr>
          <a:xfrm>
            <a:off x="1807698" y="3478879"/>
            <a:ext cx="281353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t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f. the poor economy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xmlns="" id="{477E6022-665A-4F37-B4C8-510679912350}"/>
              </a:ext>
            </a:extLst>
          </p:cNvPr>
          <p:cNvSpPr/>
          <p:nvPr/>
        </p:nvSpPr>
        <p:spPr>
          <a:xfrm>
            <a:off x="4579037" y="4568055"/>
            <a:ext cx="153337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t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g. the cold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xmlns="" id="{9CC4DE17-6D89-46DF-80D7-F6BE813F85E2}"/>
              </a:ext>
            </a:extLst>
          </p:cNvPr>
          <p:cNvSpPr/>
          <p:nvPr/>
        </p:nvSpPr>
        <p:spPr>
          <a:xfrm>
            <a:off x="5275388" y="2765389"/>
            <a:ext cx="343251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t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h. it was too cold outside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xmlns="" id="{90481CDB-499D-4AF1-B5E9-3F66C81E7DDA}"/>
              </a:ext>
            </a:extLst>
          </p:cNvPr>
          <p:cNvSpPr/>
          <p:nvPr/>
        </p:nvSpPr>
        <p:spPr>
          <a:xfrm>
            <a:off x="5025688" y="5289076"/>
            <a:ext cx="521090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t"/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a lightning strike on some dead trees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xmlns="" id="{30CCE5FF-A8EA-4ECC-A8D0-727502987745}"/>
              </a:ext>
            </a:extLst>
          </p:cNvPr>
          <p:cNvSpPr/>
          <p:nvPr/>
        </p:nvSpPr>
        <p:spPr>
          <a:xfrm>
            <a:off x="6032694" y="3818757"/>
            <a:ext cx="40958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t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j. they've eaten too much of it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8866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4" grpId="0" animBg="1"/>
      <p:bldP spid="37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4401660-6E91-4716-BA4E-3FDE0E7C8A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3895" y="306312"/>
            <a:ext cx="11507373" cy="6551688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US" sz="9600" b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III. Use the words given to write the sentences with because / because of / due to.</a:t>
            </a:r>
          </a:p>
          <a:p>
            <a:pPr marL="0" indent="0">
              <a:buNone/>
            </a:pPr>
            <a:r>
              <a:rPr lang="en-US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 Last night /I /want to stay longer / because I/ be really enjoying / party</a:t>
            </a:r>
          </a:p>
          <a:p>
            <a:pPr marL="0" indent="0">
              <a:buNone/>
            </a:pPr>
            <a:r>
              <a:rPr lang="en-US" sz="9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en-US" sz="9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Last night I wanted to stay longer because I was really enjoying the party.</a:t>
            </a:r>
          </a:p>
          <a:p>
            <a:pPr marL="0" indent="0">
              <a:buNone/>
            </a:pPr>
            <a:r>
              <a:rPr lang="en-US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Her lateness/ be usually / due to / a terrible traffic jam. </a:t>
            </a:r>
          </a:p>
          <a:p>
            <a:pPr marL="0" indent="0">
              <a:buNone/>
            </a:pPr>
            <a:r>
              <a:rPr lang="en-US" sz="9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en-US" sz="9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Her lateness is usually due to a terrible traffic jam.</a:t>
            </a:r>
          </a:p>
          <a:p>
            <a:pPr marL="0" indent="0">
              <a:buNone/>
            </a:pPr>
            <a:r>
              <a:rPr lang="en-US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Luca/ just buy the shoes/because of/ their perfection/</a:t>
            </a:r>
          </a:p>
          <a:p>
            <a:pPr marL="0" indent="0">
              <a:buNone/>
            </a:pPr>
            <a:r>
              <a:rPr lang="en-US" sz="9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en-US" sz="9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Luca has just bought the shoes because of their perfection.</a:t>
            </a:r>
          </a:p>
          <a:p>
            <a:pPr marL="0" indent="0">
              <a:buNone/>
            </a:pPr>
            <a:r>
              <a:rPr lang="en-US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Because of / Taka’s great cooking/ we/ love going/dinner at his house. </a:t>
            </a:r>
          </a:p>
          <a:p>
            <a:pPr marL="0" indent="0">
              <a:buNone/>
            </a:pPr>
            <a:r>
              <a:rPr lang="en-US" sz="9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en-US" sz="9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Because of Taka’s great cooking, we love going to dinner at his house.</a:t>
            </a:r>
          </a:p>
          <a:p>
            <a:pPr marL="0" indent="0">
              <a:buNone/>
            </a:pPr>
            <a:r>
              <a:rPr lang="en-US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Because/she /love cats and dogs/she /be happy whenever her friends give them to her. </a:t>
            </a:r>
          </a:p>
          <a:p>
            <a:pPr marL="0" indent="0">
              <a:buNone/>
            </a:pPr>
            <a:r>
              <a:rPr lang="en-US" sz="9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en-US" sz="9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Because she loves cats and dogs, she is happy whenever her friends give them to her.</a:t>
            </a:r>
          </a:p>
          <a:p>
            <a:pPr marL="0" indent="0">
              <a:buNone/>
            </a:pPr>
            <a:r>
              <a:rPr lang="en-US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 Yesterday/John/stay at home/ due to/ his tiredness/ </a:t>
            </a:r>
          </a:p>
          <a:p>
            <a:pPr marL="0" indent="0">
              <a:buNone/>
            </a:pPr>
            <a:r>
              <a:rPr lang="en-US" sz="9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en-US" sz="9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Yesterday John stayed at home due to his tiredness.</a:t>
            </a:r>
          </a:p>
          <a:p>
            <a:pPr marL="0" indent="0">
              <a:buNone/>
            </a:pPr>
            <a:r>
              <a:rPr lang="en-US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 They/buy the couch because/ it/be on sale.</a:t>
            </a:r>
          </a:p>
          <a:p>
            <a:pPr marL="0" indent="0">
              <a:buNone/>
            </a:pPr>
            <a:r>
              <a:rPr lang="en-US" sz="9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en-US" sz="9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They have bought the couch because it is  on sale.</a:t>
            </a:r>
          </a:p>
          <a:p>
            <a:pPr marL="0" indent="0">
              <a:buNone/>
            </a:pPr>
            <a:r>
              <a:rPr lang="en-US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8. Now/I/ can not concentrate on studying / due to/ the noise from the party of my neighbor/</a:t>
            </a:r>
          </a:p>
          <a:p>
            <a:pPr marL="0" indent="0">
              <a:buNone/>
            </a:pPr>
            <a:r>
              <a:rPr lang="en-US" sz="9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en-US" sz="9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Now I can’t concentrate on studying due to the noise from the party of my neighbor.</a:t>
            </a:r>
          </a:p>
          <a:p>
            <a:pPr marL="0" indent="0">
              <a:buNone/>
            </a:pPr>
            <a:endParaRPr lang="en-US" sz="9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1793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529</TotalTime>
  <Words>689</Words>
  <Application>Microsoft Office PowerPoint</Application>
  <PresentationFormat>Custom</PresentationFormat>
  <Paragraphs>98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 PRACTICE  BECAUSE – BECAUSE OF – DUE TO</vt:lpstr>
      <vt:lpstr>What's the difference between "because","because of" and “due to”?  - They are used when we express the reason or cause of something.  - They are used in grammatical differences.</vt:lpstr>
      <vt:lpstr>                                Because of / due to              - are phrasal prepositions             - are followed by a noun object</vt:lpstr>
      <vt:lpstr>Because of /due to  - can appear at different places in the sentences</vt:lpstr>
      <vt:lpstr>                                       Because                    - an adverb clause                    - is followed by a subject and a verb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Because of and due to are phrasal prepositions and are followed by a noun object</dc:title>
  <dc:creator>AutoBVT</dc:creator>
  <cp:lastModifiedBy>Teacher</cp:lastModifiedBy>
  <cp:revision>24</cp:revision>
  <dcterms:created xsi:type="dcterms:W3CDTF">2018-01-23T02:06:00Z</dcterms:created>
  <dcterms:modified xsi:type="dcterms:W3CDTF">2018-02-25T10:12:03Z</dcterms:modified>
</cp:coreProperties>
</file>